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71" r:id="rId4"/>
    <p:sldId id="272" r:id="rId5"/>
    <p:sldId id="260" r:id="rId6"/>
    <p:sldId id="263" r:id="rId7"/>
    <p:sldId id="257" r:id="rId8"/>
    <p:sldId id="258" r:id="rId9"/>
    <p:sldId id="268" r:id="rId10"/>
    <p:sldId id="264" r:id="rId11"/>
    <p:sldId id="266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519C"/>
    <a:srgbClr val="FA7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4391" autoAdjust="0"/>
  </p:normalViewPr>
  <p:slideViewPr>
    <p:cSldViewPr snapToGrid="0">
      <p:cViewPr varScale="1">
        <p:scale>
          <a:sx n="106" d="100"/>
          <a:sy n="106" d="100"/>
        </p:scale>
        <p:origin x="777" y="6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o, Zoe" userId="5483ffec-f133-48dd-a492-be4115d66f87" providerId="ADAL" clId="{BD9EAE20-531C-4684-BC6B-BB3181513E78}"/>
    <pc:docChg chg="modSld">
      <pc:chgData name="Yoo, Zoe" userId="5483ffec-f133-48dd-a492-be4115d66f87" providerId="ADAL" clId="{BD9EAE20-531C-4684-BC6B-BB3181513E78}" dt="2021-11-19T21:29:00.941" v="11" actId="20577"/>
      <pc:docMkLst>
        <pc:docMk/>
      </pc:docMkLst>
      <pc:sldChg chg="modSp mod">
        <pc:chgData name="Yoo, Zoe" userId="5483ffec-f133-48dd-a492-be4115d66f87" providerId="ADAL" clId="{BD9EAE20-531C-4684-BC6B-BB3181513E78}" dt="2021-11-19T21:29:00.941" v="11" actId="20577"/>
        <pc:sldMkLst>
          <pc:docMk/>
          <pc:sldMk cId="1944148029" sldId="256"/>
        </pc:sldMkLst>
        <pc:spChg chg="mod">
          <ac:chgData name="Yoo, Zoe" userId="5483ffec-f133-48dd-a492-be4115d66f87" providerId="ADAL" clId="{BD9EAE20-531C-4684-BC6B-BB3181513E78}" dt="2021-11-19T21:29:00.941" v="11" actId="20577"/>
          <ac:spMkLst>
            <pc:docMk/>
            <pc:sldMk cId="1944148029" sldId="256"/>
            <ac:spMk id="2" creationId="{9B1B9CEA-F428-4BAD-B384-4D77818DBAF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9DE6B-4D10-467C-833F-370622DFF837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AE3D3-F7DC-40DF-AA6D-763C3596E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66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AE3D3-F7DC-40DF-AA6D-763C3596E6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3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B6A9-C135-4B9C-B646-DD22B0079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lang="en-US" dirty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41B7E-0386-4AD0-BA6C-0382C9449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D5DD4-4B23-483D-80AE-CAC2455A7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DDF31-D035-4501-999B-E8AD8311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294FB-7FB4-4D3D-97FB-DE21EC1DE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0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2480-9FF8-4641-A08C-9ED9708F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303CD-152C-4062-BF7B-6C30BC7CA7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1C841-2036-4194-B1FF-24E4631D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FED91-E2B8-4F9B-8C78-B82C4F30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6502-BE64-4A04-9DB2-2117966B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62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0F75D6-FB95-4CE0-8FED-276C9876E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8F27E-08A1-4166-B9D3-B5C5155D6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D0745-BAB1-4788-9A48-C5E2B233D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8F27-3CCC-4480-9F95-F5A69CC6F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818F8-210D-4E3F-911A-97D58F94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10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AD45-38F8-4630-891E-08206AD4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E2DC3-66C5-49A9-8620-A4B60AC1B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50E30-9FCC-46A7-B267-CB9B5E4A4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DDF-6802-40E7-9753-53E102DDB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A3D83-C825-43B2-A016-E427B20D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15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613A-5A6E-44C6-BCFA-1178E50C8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65A6E-3A51-48EF-B8CF-9C9839E1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3F283-9CB3-4974-9CEC-8627EB5A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D08A4-A3AA-4873-BA0D-A858320DC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5089D-FE19-4200-ACFF-5BF48282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3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D394-D191-4960-A1D9-FAC26D3E4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24869-7923-4A95-9907-83EA35CDB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8850C2-D015-4962-A273-F79376672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AAA6A-DCB3-4560-BC4A-5F647099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3BC9-E387-4149-A022-3EAE88981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05D76-B836-49C4-8B54-18924446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11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158E-C1E1-43A0-9856-7DFB9876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6DB17-BBD4-4C03-AC82-B1AB4C2A0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B9B12A-3406-4B2C-8FCB-01CF198BE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8A441-F6C9-4CB5-9A5A-5B7273557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FEF2B0-5E59-4F39-95F6-8EA1079979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930DB1-0C14-4767-B5C9-BBEF5ACA8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5D846-5349-4A54-9415-760BB7725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BA2BB6-5AD3-456A-84FD-A873A409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60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C67A-07ED-49DB-B2F1-48FE9DEF8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5E9051-C4F5-4F07-A308-EA242FEF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947D5-7622-43E2-B84B-19DB7599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500AD-7444-42C0-B63A-E9E788A2A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1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1850E-6646-4A93-8161-5BEA9762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10971-475C-4E9F-BACF-C4B677D4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5433B-00DD-4DDB-A406-5EC1BEDE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32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688E-4EE6-4ACA-AAC3-A5841244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9561-6393-462E-A380-A8150EA6F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F296B-AB9D-4DEE-AD1D-04A386821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38DAA-3E81-47E8-BCD1-97D1BE9BD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C4B23-31E6-40D7-83F9-95E78E7F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6A07B-4F04-4589-9DBA-49FA219B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42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38C4E-900C-4220-B9AC-802995C55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84601-02FF-47CC-BB37-47D4FAF9D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3F863-F3C7-4017-952F-748554040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DEE2A-BE5A-4FDF-B0A1-6398B31E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29120-18F3-4280-92C4-13AD6D69B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32510-7771-4DB6-AF25-908B88A6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0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C00E3-6612-417E-8309-3EF67829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5F6FC-F366-426C-B073-42B6A2A98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E09E4-DB4D-4C0E-8AA7-B6762BB65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A3376-4506-4615-BB4D-DFB396A6C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9DECA-270A-4A15-AF2A-F6E42CC36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3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Segoe UI Variable Display Semib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v.njtransit.com/webdisplay/tid-mobile.aspx?sid=N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B9CEA-F428-4BAD-B384-4D77818DBA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9" y="640080"/>
            <a:ext cx="6274590" cy="2963467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600" dirty="0"/>
              <a:t>Delay Estimator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C204D-8230-43CA-AFB9-3C2EB7416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9" y="3603547"/>
            <a:ext cx="6274590" cy="1421068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A Forecasting Tool for New Jersey Train Delay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38BF093-B852-46A1-AF82-5A95DD982C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4" r="-1" b="4401"/>
          <a:stretch/>
        </p:blipFill>
        <p:spPr bwMode="auto">
          <a:xfrm>
            <a:off x="409899" y="10"/>
            <a:ext cx="465429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BD546A94-2221-422F-AD9B-D6D869EDCEDB}"/>
              </a:ext>
            </a:extLst>
          </p:cNvPr>
          <p:cNvSpPr txBox="1">
            <a:spLocks/>
          </p:cNvSpPr>
          <p:nvPr/>
        </p:nvSpPr>
        <p:spPr>
          <a:xfrm>
            <a:off x="5277329" y="4859533"/>
            <a:ext cx="6274590" cy="14210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Jasmine </a:t>
            </a:r>
            <a:r>
              <a:rPr lang="en-US" sz="2000" dirty="0" err="1"/>
              <a:t>Siyu</a:t>
            </a:r>
            <a:r>
              <a:rPr lang="en-US" sz="2000" dirty="0"/>
              <a:t> Wu and Zoe Yoo</a:t>
            </a:r>
          </a:p>
        </p:txBody>
      </p:sp>
    </p:spTree>
    <p:extLst>
      <p:ext uri="{BB962C8B-B14F-4D97-AF65-F5344CB8AC3E}">
        <p14:creationId xmlns:p14="http://schemas.microsoft.com/office/powerpoint/2010/main" val="194414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3F57F-7B22-4745-8984-7B8595A82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1149" cy="19293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latin typeface="Segoe UI" panose="020B0502040204020203" pitchFamily="34" charset="0"/>
                <a:cs typeface="Segoe UI" panose="020B0502040204020203" pitchFamily="34" charset="0"/>
              </a:rPr>
              <a:t>Regression Model</a:t>
            </a:r>
          </a:p>
        </p:txBody>
      </p:sp>
      <p:sp>
        <p:nvSpPr>
          <p:cNvPr id="78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4B232F8F-0819-49CE-B2EB-1E1235521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dirty="0"/>
              <a:t>Four different models:</a:t>
            </a:r>
          </a:p>
          <a:p>
            <a:pPr marL="457200" indent="-457200">
              <a:buAutoNum type="alphaUcPeriod"/>
            </a:pPr>
            <a:r>
              <a:rPr lang="en-US" sz="1700" dirty="0"/>
              <a:t>Time – time of day, day of the week</a:t>
            </a:r>
          </a:p>
          <a:p>
            <a:pPr marL="457200" indent="-457200">
              <a:buAutoNum type="alphaUcPeriod"/>
            </a:pPr>
            <a:r>
              <a:rPr lang="en-US" sz="1700" dirty="0"/>
              <a:t>Space – origin and destination stations</a:t>
            </a:r>
          </a:p>
          <a:p>
            <a:pPr marL="457200" indent="-457200">
              <a:buAutoNum type="alphaUcPeriod"/>
            </a:pPr>
            <a:r>
              <a:rPr lang="en-US" sz="1700" dirty="0"/>
              <a:t>Time, Space, Weather – (temperature/precipitation)</a:t>
            </a:r>
          </a:p>
          <a:p>
            <a:pPr marL="457200" indent="-457200">
              <a:buAutoNum type="alphaUcPeriod"/>
            </a:pPr>
            <a:r>
              <a:rPr lang="en-US" sz="1700" dirty="0"/>
              <a:t>Time, Space, Weather, + Time Lag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65B044D-C15B-44E7-9437-C32AD6836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73" y="3111851"/>
            <a:ext cx="4873524" cy="162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9C3339-30AF-4038-B04E-410B647EC936}"/>
              </a:ext>
            </a:extLst>
          </p:cNvPr>
          <p:cNvSpPr/>
          <p:nvPr/>
        </p:nvSpPr>
        <p:spPr>
          <a:xfrm>
            <a:off x="5184603" y="590082"/>
            <a:ext cx="144142" cy="16486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6C351D70-8D79-4E08-A091-3E6B79167E52}"/>
              </a:ext>
            </a:extLst>
          </p:cNvPr>
          <p:cNvSpPr txBox="1">
            <a:spLocks/>
          </p:cNvSpPr>
          <p:nvPr/>
        </p:nvSpPr>
        <p:spPr>
          <a:xfrm>
            <a:off x="444113" y="4470651"/>
            <a:ext cx="4252186" cy="990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/>
              <a:t>Split: Train on first five weeks, test on last three</a:t>
            </a:r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F00556C9-F25D-4797-8DBE-232EDD8B8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70" y="2455826"/>
            <a:ext cx="6499397" cy="433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B9EEF-033A-4D99-9735-EE31E6ED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92" y="365125"/>
            <a:ext cx="10515600" cy="132556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94376B9-182A-4A35-A4B0-51D87D13C1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67"/>
          <a:stretch/>
        </p:blipFill>
        <p:spPr bwMode="auto">
          <a:xfrm>
            <a:off x="433551" y="1560058"/>
            <a:ext cx="6398447" cy="404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6C4CC7-C126-4B08-A6EA-E53AC0B1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4934" y="1718543"/>
            <a:ext cx="465308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Greater computing power</a:t>
            </a:r>
          </a:p>
          <a:p>
            <a:pPr lvl="1"/>
            <a:r>
              <a:rPr lang="en-US" sz="2000" dirty="0"/>
              <a:t>Use a larger sample size of data to ideally gain more accuracy year-round</a:t>
            </a:r>
          </a:p>
          <a:p>
            <a:r>
              <a:rPr lang="en-US" sz="2400" dirty="0"/>
              <a:t>Improve on the current model</a:t>
            </a:r>
          </a:p>
          <a:p>
            <a:pPr lvl="1"/>
            <a:r>
              <a:rPr lang="en-US" sz="2000" dirty="0"/>
              <a:t>Add more variables, e.g. Number of previous stops</a:t>
            </a:r>
          </a:p>
          <a:p>
            <a:pPr lvl="1"/>
            <a:r>
              <a:rPr lang="en-US" sz="2000" dirty="0"/>
              <a:t>Add more independent data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EBB39A6-BFC0-4B92-BC39-8A014D581479}"/>
              </a:ext>
            </a:extLst>
          </p:cNvPr>
          <p:cNvSpPr txBox="1">
            <a:spLocks/>
          </p:cNvSpPr>
          <p:nvPr/>
        </p:nvSpPr>
        <p:spPr>
          <a:xfrm>
            <a:off x="7091855" y="387913"/>
            <a:ext cx="424317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Segoe UI Variable Display Semib" pitchFamily="2" charset="0"/>
                <a:ea typeface="+mj-ea"/>
                <a:cs typeface="+mj-cs"/>
              </a:defRPr>
            </a:lvl1pPr>
          </a:lstStyle>
          <a:p>
            <a:r>
              <a:rPr lang="en-US" sz="3200" dirty="0"/>
              <a:t>Improving Accuracy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AA9FAE9-6A08-449B-9A3F-A1D753F289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94" t="31421" b="37331"/>
          <a:stretch/>
        </p:blipFill>
        <p:spPr bwMode="auto">
          <a:xfrm>
            <a:off x="2791061" y="5464035"/>
            <a:ext cx="1675649" cy="1211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74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AC002-A68B-41C5-8246-CAC75D24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Possibilities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C3AC2-7105-442D-BF41-7747649A9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2111"/>
            <a:ext cx="643195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Increase scope</a:t>
            </a:r>
          </a:p>
          <a:p>
            <a:pPr lvl="1"/>
            <a:r>
              <a:rPr lang="en-US" sz="2000" dirty="0"/>
              <a:t>Find scheduling data for Amtrak</a:t>
            </a:r>
          </a:p>
          <a:p>
            <a:pPr lvl="1"/>
            <a:r>
              <a:rPr lang="en-US" sz="2000" dirty="0"/>
              <a:t>Expand data scope to SEPTA or NJ light rail, which connect to NJ Rail Transit</a:t>
            </a:r>
          </a:p>
          <a:p>
            <a:r>
              <a:rPr lang="en-US" sz="2400" dirty="0"/>
              <a:t>Other uses</a:t>
            </a:r>
          </a:p>
          <a:p>
            <a:pPr lvl="1"/>
            <a:r>
              <a:rPr lang="en-US" sz="2000" dirty="0"/>
              <a:t>Use to figure out the possible causes delay, and how to mitigate it, before it has the chance to </a:t>
            </a:r>
            <a:r>
              <a:rPr lang="en-US" sz="2000"/>
              <a:t>affect customers</a:t>
            </a:r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19E3A-45D3-45F4-B3B5-98D9C7CE9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945" y="54053"/>
            <a:ext cx="3122875" cy="680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8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318E-C43D-4013-B307-F3994B5C8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78" y="339682"/>
            <a:ext cx="2719753" cy="1358821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439C-179C-4873-891A-EBD864FE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2" y="1633416"/>
            <a:ext cx="2613652" cy="4837968"/>
          </a:xfrm>
        </p:spPr>
        <p:txBody>
          <a:bodyPr>
            <a:normAutofit/>
          </a:bodyPr>
          <a:lstStyle/>
          <a:p>
            <a:r>
              <a:rPr lang="en-US" sz="2000" dirty="0"/>
              <a:t>Initial idea to develop delay estimates for Amtrak and NJ online ticketing</a:t>
            </a:r>
          </a:p>
          <a:p>
            <a:r>
              <a:rPr lang="en-US" sz="2000" dirty="0"/>
              <a:t>Similar geographies, but data constraints</a:t>
            </a:r>
          </a:p>
          <a:p>
            <a:pPr lvl="1"/>
            <a:r>
              <a:rPr lang="en-US" sz="1600" dirty="0"/>
              <a:t>No scheduling times in Amtrak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640D0-AC8B-4434-B655-E5D5DFC0B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4"/>
          <a:stretch/>
        </p:blipFill>
        <p:spPr>
          <a:xfrm>
            <a:off x="3331580" y="339682"/>
            <a:ext cx="4394515" cy="40576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BEB31D-1076-4866-8521-4FED90189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992" y="339682"/>
            <a:ext cx="3529038" cy="40576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2" descr="upload.wikimedia.org/wikipedia/commons/thumb/f/...">
            <a:extLst>
              <a:ext uri="{FF2B5EF4-FFF2-40B4-BE49-F238E27FC236}">
                <a16:creationId xmlns:a16="http://schemas.microsoft.com/office/drawing/2014/main" id="{441A6738-C675-451D-9056-192E0BA67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121" y="3300464"/>
            <a:ext cx="1445077" cy="60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Amtrak Makes Travel in America Easy for International Visitors">
            <a:extLst>
              <a:ext uri="{FF2B5EF4-FFF2-40B4-BE49-F238E27FC236}">
                <a16:creationId xmlns:a16="http://schemas.microsoft.com/office/drawing/2014/main" id="{A26F23E0-C8E7-4516-A8E5-2630D3015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72"/>
          <a:stretch/>
        </p:blipFill>
        <p:spPr bwMode="auto">
          <a:xfrm>
            <a:off x="3331580" y="4510807"/>
            <a:ext cx="4394515" cy="19605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078" name="Picture 6" descr="Rail News - NJ Transit will meet PTC deadline, CEO says. For Railroad  Career Professionals">
            <a:extLst>
              <a:ext uri="{FF2B5EF4-FFF2-40B4-BE49-F238E27FC236}">
                <a16:creationId xmlns:a16="http://schemas.microsoft.com/office/drawing/2014/main" id="{F948E577-4A8C-4778-8BB8-D7D77A1E2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992" y="4510807"/>
            <a:ext cx="3529038" cy="19605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1D416E-2D1B-4078-94BE-CE5BA6E72D15}"/>
              </a:ext>
            </a:extLst>
          </p:cNvPr>
          <p:cNvSpPr txBox="1"/>
          <p:nvPr/>
        </p:nvSpPr>
        <p:spPr>
          <a:xfrm>
            <a:off x="368961" y="6518318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Photo sources: Amtrak, NJ Transit</a:t>
            </a:r>
            <a:endParaRPr lang="en-US" sz="1200" i="1" dirty="0">
              <a:solidFill>
                <a:srgbClr val="404040"/>
              </a:solidFill>
              <a:effectLst/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79547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37064-C0AA-4F1C-99D7-4D8EB2827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5574" y="365125"/>
            <a:ext cx="3765062" cy="1325563"/>
          </a:xfrm>
        </p:spPr>
        <p:txBody>
          <a:bodyPr/>
          <a:lstStyle/>
          <a:p>
            <a:r>
              <a:rPr lang="en-US" dirty="0"/>
              <a:t>NJ Transit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C62AF-BDEF-411D-94BE-1FC61E126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120" y="1472949"/>
            <a:ext cx="4702629" cy="4699509"/>
          </a:xfrm>
        </p:spPr>
        <p:txBody>
          <a:bodyPr>
            <a:normAutofit/>
          </a:bodyPr>
          <a:lstStyle/>
          <a:p>
            <a:r>
              <a:rPr lang="en-US" sz="2400" dirty="0"/>
              <a:t>New Jersey system differs from Amtrak</a:t>
            </a:r>
          </a:p>
          <a:p>
            <a:pPr lvl="1"/>
            <a:r>
              <a:rPr lang="en-US" sz="2000" dirty="0"/>
              <a:t>One-way tickets or passes, with no expiration date</a:t>
            </a:r>
          </a:p>
          <a:p>
            <a:pPr lvl="1"/>
            <a:r>
              <a:rPr lang="en-US" sz="2000" dirty="0"/>
              <a:t>Ticket prices vary based on distance but not time of reservation </a:t>
            </a:r>
          </a:p>
          <a:p>
            <a:r>
              <a:rPr lang="en-US" sz="2400" dirty="0"/>
              <a:t>Tickets can only be bought on the NJ Transit Mobile App or in-person</a:t>
            </a:r>
          </a:p>
          <a:p>
            <a:r>
              <a:rPr lang="en-US" sz="2400" dirty="0"/>
              <a:t>Trip Planner gives users scheduled trains based on date and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DD733A-90B7-4DF4-8E54-1BDB25643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05" y="522545"/>
            <a:ext cx="3193514" cy="98998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CCC4E12-765D-4D4D-B208-8BB385BF0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3741"/>
          <a:stretch/>
        </p:blipFill>
        <p:spPr>
          <a:xfrm>
            <a:off x="389209" y="1690688"/>
            <a:ext cx="3174305" cy="38582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ABAD7F-D044-40C2-A5D0-62474C9CF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576" y="0"/>
            <a:ext cx="3105541" cy="676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C9561-8798-47D0-BBED-A9DE6BC9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68" y="77502"/>
            <a:ext cx="3116783" cy="678049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9B17ED1-526C-414E-8AFB-836F4751AF06}"/>
              </a:ext>
            </a:extLst>
          </p:cNvPr>
          <p:cNvSpPr/>
          <p:nvPr/>
        </p:nvSpPr>
        <p:spPr>
          <a:xfrm>
            <a:off x="3719389" y="1545021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AA5773E-90C7-4602-87ED-1D8584FE8AC8}"/>
              </a:ext>
            </a:extLst>
          </p:cNvPr>
          <p:cNvSpPr/>
          <p:nvPr/>
        </p:nvSpPr>
        <p:spPr>
          <a:xfrm>
            <a:off x="3719389" y="3944730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CCABAF-218B-4328-B4BD-592CEF90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/>
              <a:t>Trip Option Delay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F1E67F-5CBA-416D-A056-B131DD5E6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1363F0-AB3B-4B98-B372-A33BBE5A5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098" y="2266857"/>
            <a:ext cx="6757189" cy="2405366"/>
          </a:xfrm>
        </p:spPr>
        <p:txBody>
          <a:bodyPr/>
          <a:lstStyle/>
          <a:p>
            <a:r>
              <a:rPr lang="en-US" sz="2400" dirty="0"/>
              <a:t>Each time option shows the total predicted delay for that trip</a:t>
            </a:r>
          </a:p>
          <a:p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09F6355-881F-4717-844F-7A1D234453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337538"/>
            <a:ext cx="409575" cy="42862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9561AC7-7A3D-4370-A9F3-91CD9D961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105327"/>
            <a:ext cx="409575" cy="42862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CDD41EB0-295F-489F-9D9D-6C48E10F1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65C0BD7-140A-4AA2-857E-1D4C0133295F}"/>
              </a:ext>
            </a:extLst>
          </p:cNvPr>
          <p:cNvSpPr txBox="1">
            <a:spLocks/>
          </p:cNvSpPr>
          <p:nvPr/>
        </p:nvSpPr>
        <p:spPr>
          <a:xfrm>
            <a:off x="5197198" y="4360983"/>
            <a:ext cx="6655676" cy="19671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Red = &gt;30 minutes combined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Orange = 20-30 minutes combined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Yellow = 10-20 minutes combined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18144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006F33-02D1-4DAE-807F-AE7116E4E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59" y="54053"/>
            <a:ext cx="3122875" cy="680394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E06BE6D-DE9F-4632-B8ED-DBBBC5D18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/>
              <a:t>Detailed Trip View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3A4123-AC9E-427F-A193-405D64F71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124" y="2244501"/>
            <a:ext cx="6655676" cy="1967144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Each leg of trip shows predicted possible delay</a:t>
            </a:r>
          </a:p>
          <a:p>
            <a:r>
              <a:rPr lang="en-US" sz="2400" dirty="0"/>
              <a:t>Categorized below and summed for the overall trip </a:t>
            </a:r>
          </a:p>
          <a:p>
            <a:r>
              <a:rPr lang="en-US" sz="2400" dirty="0"/>
              <a:t>Note: current data is only commuter rail, not light rail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C1FDCE-5804-4DE9-B535-D0A61496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19CAF60-EB68-47BD-B8B3-3539B72F6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337538"/>
            <a:ext cx="409575" cy="42862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F7A5C8B-F35F-450B-B561-CF4BA70EF5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105327"/>
            <a:ext cx="409575" cy="42862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AC690439-ECC4-4269-B8EF-3B5458584A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6731ADD-EE2B-4371-A8E1-CB117E5E4803}"/>
              </a:ext>
            </a:extLst>
          </p:cNvPr>
          <p:cNvSpPr txBox="1">
            <a:spLocks/>
          </p:cNvSpPr>
          <p:nvPr/>
        </p:nvSpPr>
        <p:spPr>
          <a:xfrm>
            <a:off x="5197198" y="4360983"/>
            <a:ext cx="6655676" cy="19671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Red = &gt;30 minutes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Orange = 20-30 minutes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Yellow = 10-20 minutes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29066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2227C-6C66-46C1-B886-7F348916B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92358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B94D3-67B1-400D-8B56-BA9394280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400362" cy="4486275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</a:rPr>
              <a:t>NJ Transit </a:t>
            </a:r>
            <a:r>
              <a:rPr lang="en-US" b="0" i="0" u="none" strike="noStrike" dirty="0">
                <a:solidFill>
                  <a:srgbClr val="008ABC"/>
                </a:solidFill>
                <a:effectLst/>
                <a:hlinkClick r:id="rId2"/>
              </a:rPr>
              <a:t>DepartureVision</a:t>
            </a:r>
            <a:r>
              <a:rPr lang="en-US" b="0" i="0" dirty="0">
                <a:effectLst/>
              </a:rPr>
              <a:t> Real Time Train Status Service</a:t>
            </a:r>
          </a:p>
          <a:p>
            <a:pPr lvl="1"/>
            <a:r>
              <a:rPr lang="en-US" dirty="0"/>
              <a:t>A</a:t>
            </a:r>
            <a:r>
              <a:rPr lang="en-US" b="0" i="0" dirty="0">
                <a:effectLst/>
              </a:rPr>
              <a:t>ggregated on Kaggle by Pranav Badami</a:t>
            </a:r>
            <a:endParaRPr lang="en-US" dirty="0"/>
          </a:p>
          <a:p>
            <a:r>
              <a:rPr lang="en-US" dirty="0"/>
              <a:t>Sample months: January and February 2021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9F83F381-976F-4CF0-B3C7-D56D2FFA1E6D}"/>
              </a:ext>
            </a:extLst>
          </p:cNvPr>
          <p:cNvSpPr/>
          <p:nvPr/>
        </p:nvSpPr>
        <p:spPr>
          <a:xfrm>
            <a:off x="7379578" y="1394247"/>
            <a:ext cx="3792358" cy="45719"/>
          </a:xfrm>
          <a:prstGeom prst="snip1Rect">
            <a:avLst/>
          </a:prstGeom>
          <a:solidFill>
            <a:srgbClr val="FA7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1C6CA92D-254D-4584-A519-CD6FA472A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671777"/>
              </p:ext>
            </p:extLst>
          </p:nvPr>
        </p:nvGraphicFramePr>
        <p:xfrm>
          <a:off x="3560942" y="3631482"/>
          <a:ext cx="3688756" cy="249455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11001">
                <a:tc>
                  <a:txBody>
                    <a:bodyPr/>
                    <a:lstStyle/>
                    <a:p>
                      <a:r>
                        <a:rPr lang="en-US" dirty="0"/>
                        <a:t>Spatial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Start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End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Stop Sequence Number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Line 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5" name="Table 10">
            <a:extLst>
              <a:ext uri="{FF2B5EF4-FFF2-40B4-BE49-F238E27FC236}">
                <a16:creationId xmlns:a16="http://schemas.microsoft.com/office/drawing/2014/main" id="{F8035367-A78C-43FE-AFD6-CEF8DF030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233370"/>
              </p:ext>
            </p:extLst>
          </p:nvPr>
        </p:nvGraphicFramePr>
        <p:xfrm>
          <a:off x="7483180" y="3642230"/>
          <a:ext cx="3688756" cy="2483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09230">
                <a:tc>
                  <a:txBody>
                    <a:bodyPr/>
                    <a:lstStyle/>
                    <a:p>
                      <a:r>
                        <a:rPr lang="en-US" dirty="0"/>
                        <a:t>Temporal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Scheduled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Actual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Calculated Delay (minutes)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6" name="Table 10">
            <a:extLst>
              <a:ext uri="{FF2B5EF4-FFF2-40B4-BE49-F238E27FC236}">
                <a16:creationId xmlns:a16="http://schemas.microsoft.com/office/drawing/2014/main" id="{DC5098D6-5875-4E4B-A553-4EEA41578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719781"/>
              </p:ext>
            </p:extLst>
          </p:nvPr>
        </p:nvGraphicFramePr>
        <p:xfrm>
          <a:off x="838199" y="3631480"/>
          <a:ext cx="2489261" cy="249454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89261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379612">
                <a:tc>
                  <a:txBody>
                    <a:bodyPr/>
                    <a:lstStyle/>
                    <a:p>
                      <a:r>
                        <a:rPr lang="en-US" dirty="0"/>
                        <a:t>Basic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r>
                        <a:rPr lang="en-US" dirty="0"/>
                        <a:t>Train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575401">
                <a:tc>
                  <a:txBody>
                    <a:bodyPr/>
                    <a:lstStyle/>
                    <a:p>
                      <a:r>
                        <a:rPr lang="en-US" dirty="0"/>
                        <a:t>Type (Amtrak or NJT)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68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E5F106-6446-49FB-B0CB-B5A394ED0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Reviewing the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92D89C-0018-4103-94C2-7488674A4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Is delay often / severe enough to warrant a tool for it?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C97E42-EAD5-4343-B8D7-6DF8F5187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8" r="1" b="765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1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6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D15180E-FA4A-4276-B1F5-A3B075D6D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On 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DEF1D28D-67DB-437A-9C71-9876F1FD6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r>
              <a:rPr lang="en-US" sz="1800" b="1" dirty="0"/>
              <a:t>On time</a:t>
            </a:r>
            <a:r>
              <a:rPr lang="en-US" sz="1800" dirty="0"/>
              <a:t>: % of trains arriving at the scheduled time at each station stop on a journey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49BEF2-4D11-4F45-A651-E3D3FACC8E59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960756C-8F14-4430-88E5-EF661D4EC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82" y="2868669"/>
            <a:ext cx="10358035" cy="345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1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62A3-B21D-4D41-917A-A742AD32C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 dirty="0"/>
              <a:t>Public Performance Measure (PPM)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7AD2-4C02-4A58-B4A0-CFA8B304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b="1" dirty="0"/>
              <a:t>Public performance measure </a:t>
            </a:r>
            <a:r>
              <a:rPr lang="en-US" sz="1800" dirty="0"/>
              <a:t>(PPM): % of trains arriving at their destination within 5 minutes of schedule</a:t>
            </a:r>
          </a:p>
          <a:p>
            <a:r>
              <a:rPr lang="en-US" sz="1800" dirty="0"/>
              <a:t>Philadelphia-Atlantic City Line has the lowest PPM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2AE5AD-7B0E-4F79-980B-F1D9868A39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72" r="-7431" b="5127"/>
          <a:stretch/>
        </p:blipFill>
        <p:spPr>
          <a:xfrm>
            <a:off x="305195" y="2656864"/>
            <a:ext cx="11581609" cy="3614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10D313-22CD-49BB-9B86-E21FCD8E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4924127"/>
            <a:ext cx="4014817" cy="141923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BF758E-09F6-49CC-9955-6412964E80EA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</p:spTree>
    <p:extLst>
      <p:ext uri="{BB962C8B-B14F-4D97-AF65-F5344CB8AC3E}">
        <p14:creationId xmlns:p14="http://schemas.microsoft.com/office/powerpoint/2010/main" val="157951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4582</TotalTime>
  <Words>490</Words>
  <Application>Microsoft Office PowerPoint</Application>
  <PresentationFormat>Widescreen</PresentationFormat>
  <Paragraphs>79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Avenir</vt:lpstr>
      <vt:lpstr>Arial</vt:lpstr>
      <vt:lpstr>Calibri</vt:lpstr>
      <vt:lpstr>Segoe UI</vt:lpstr>
      <vt:lpstr>Segoe UI Variable Display Semib</vt:lpstr>
      <vt:lpstr>Office Theme</vt:lpstr>
      <vt:lpstr>Delay Estimator</vt:lpstr>
      <vt:lpstr>Scope</vt:lpstr>
      <vt:lpstr>NJ Transit</vt:lpstr>
      <vt:lpstr>Trip Option Delay</vt:lpstr>
      <vt:lpstr>Detailed Trip View</vt:lpstr>
      <vt:lpstr>Data Structure </vt:lpstr>
      <vt:lpstr>Reviewing the Data</vt:lpstr>
      <vt:lpstr>On Time</vt:lpstr>
      <vt:lpstr>Public Performance Measure (PPM)</vt:lpstr>
      <vt:lpstr>Regression Model</vt:lpstr>
      <vt:lpstr>Results</vt:lpstr>
      <vt:lpstr>Future Possibilities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Yoo</dc:creator>
  <cp:lastModifiedBy>Zoe Yoo</cp:lastModifiedBy>
  <cp:revision>14</cp:revision>
  <dcterms:created xsi:type="dcterms:W3CDTF">2021-11-19T17:17:33Z</dcterms:created>
  <dcterms:modified xsi:type="dcterms:W3CDTF">2021-12-10T04:51:07Z</dcterms:modified>
</cp:coreProperties>
</file>

<file path=docProps/thumbnail.jpeg>
</file>